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63" r:id="rId3"/>
    <p:sldId id="258" r:id="rId4"/>
    <p:sldId id="261" r:id="rId5"/>
    <p:sldId id="256" r:id="rId6"/>
    <p:sldId id="265" r:id="rId7"/>
    <p:sldId id="259" r:id="rId8"/>
    <p:sldId id="260" r:id="rId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D5F0"/>
    <a:srgbClr val="A0C6FF"/>
    <a:srgbClr val="DAE3F3"/>
    <a:srgbClr val="96B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06"/>
    <p:restoredTop sz="96115"/>
  </p:normalViewPr>
  <p:slideViewPr>
    <p:cSldViewPr snapToGrid="0">
      <p:cViewPr varScale="1">
        <p:scale>
          <a:sx n="131" d="100"/>
          <a:sy n="131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85C50-5966-7F47-B65F-115231D8156F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3657F-E9E0-704C-BC01-D825157ACA7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93881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3312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Ideen hinter den Plots darstellen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2639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Ideen hinter den Plots darstellen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3657F-E9E0-704C-BC01-D825157ACA77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0998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116E-7B9A-6BCE-974D-2CC40237F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A7C2B-A914-1A89-5641-78A0AC9C4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ACB53-113F-F46E-BEA4-35566C3C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A64EC-61EB-BC44-5D6E-63BE446E5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FD867-3442-AF7F-4842-7925AA17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69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FAE2-5E56-12CD-A570-760223D5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723F-47A4-0082-657E-609165142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C3157-0370-988C-9211-920265FC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2AA63-DAF4-2775-FBF7-4B8147E1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0B38-AC82-A345-EC2C-B686EF7F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8307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2339E-5F73-3FC2-D4B7-191A414F7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C7317-1917-F2F0-7095-892D41211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06AA3-F25C-22F9-026A-472C6B6C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CFB9D-B8D7-5AE2-6197-D87FD5A2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587A0-E5B4-9DF0-77A3-F388F179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61142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AA70-27B6-8454-2319-978C0A49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3BC38-70B2-8CA5-D39A-30C98CD6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24F31-E9F1-C04A-07B4-46DEDC29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FF432-F9DD-C400-B59F-E37773A3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8396-2130-3138-5688-41CBB381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49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DCDC-C1D7-266C-6243-6D96FE37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A8AF7-12D1-09D1-42EE-2A8454729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1C7C6-E50F-D2B0-F889-EC341877F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39FE-9207-9017-08EF-B256DDD46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590BE-D4B3-C39C-2B48-B63B63B39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2959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409-4DDC-17C7-06E8-59282E11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8AB52-83F1-2D08-A4D3-0B7A67B50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FCB12-7209-F39D-99F7-9F70853DA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18665-CA7C-ECD3-D88E-1BA14654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EC9BB-79D6-0666-462A-213750C9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4C00F-3FA7-69C1-F98E-8625169E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99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4E4-6B51-DBD3-FF15-61D4A5769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C6BE6-C5DA-8FDD-20ED-3B7ACBA72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B84E5-F6E4-E535-0D1A-E81B4CD1C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C1A4E-001E-85D0-FA24-44E0F8E66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BE23F-73B8-14C6-9560-DC36A9E8B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73835C-6CF0-153C-2D21-1E9E723F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DD0F0C-21EE-5BFA-CE2D-47B579DC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D4B75-DAF8-67CB-0B70-F1936911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524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C7200-412C-FC69-DC07-4A7C518A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B381F2-BD28-B034-0390-AA9F4E7A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0B3BC-3F0A-5E21-E92E-75AD1D55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3A5D49-8F8B-629E-AD29-2B1EAF14E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150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A35DC4-759E-58D0-AC9E-B5A6B854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5025D-C00D-D934-0387-2C1A6252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FD0E3-0364-53AD-563B-25BE0016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17555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A234-7E76-FFC0-B24A-6E708B03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F9623-4D6C-66FD-9A9D-1FD26AFF8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AD678-9B19-7E9B-3EB4-0BA2CC948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854C7-EEB1-DA97-AE42-52C52B72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20A01-BBE4-7406-F269-0BBC099F2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0D204-077D-4CDA-B33A-8B681E71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08633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4765-410C-9C26-BE55-F07A44D0B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82DBC-665E-CE8A-E097-9CB054B464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4D6E0-EA04-E13E-A43C-BEF228672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35C8C-C57E-585C-9B49-9A7D1B6E4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CBC8B-9B57-6421-A1AB-CD999C79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899BF-D4F0-B3B5-BEC1-B10B1EB2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469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86B9A-1D56-BB81-0A26-6883CFB60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9C1A2-3C5D-8FA5-E8C3-94EA1019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DF6F9-9D38-97E7-5E75-01B80B73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76689-8582-794D-9C38-C0FFCB35800C}" type="datetimeFigureOut">
              <a:rPr lang="en-CH" smtClean="0"/>
              <a:t>22.05.23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9AB8-B0E4-F383-68DB-791DE03AE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B15CC-CDD7-B504-1457-4C0331B88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D7F7A-1A19-CA4E-A073-E29A2C32AAD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309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in a waiting area&#10;&#10;Description automatically generated with low confidence">
            <a:extLst>
              <a:ext uri="{FF2B5EF4-FFF2-40B4-BE49-F238E27FC236}">
                <a16:creationId xmlns:a16="http://schemas.microsoft.com/office/drawing/2014/main" id="{D4419C94-76B9-9F65-F7BA-9E63DE98DB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7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AB1F63-1E0B-4BA5-721A-1A2ACF4AF0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866"/>
          <a:stretch/>
        </p:blipFill>
        <p:spPr>
          <a:xfrm>
            <a:off x="0" y="0"/>
            <a:ext cx="12423719" cy="6858000"/>
          </a:xfrm>
          <a:prstGeom prst="rect">
            <a:avLst/>
          </a:prstGeom>
        </p:spPr>
      </p:pic>
      <p:sp>
        <p:nvSpPr>
          <p:cNvPr id="17" name="Left Brace 16">
            <a:extLst>
              <a:ext uri="{FF2B5EF4-FFF2-40B4-BE49-F238E27FC236}">
                <a16:creationId xmlns:a16="http://schemas.microsoft.com/office/drawing/2014/main" id="{937F9889-E6CB-5C1E-9809-7951F6E5D59C}"/>
              </a:ext>
            </a:extLst>
          </p:cNvPr>
          <p:cNvSpPr/>
          <p:nvPr/>
        </p:nvSpPr>
        <p:spPr>
          <a:xfrm>
            <a:off x="2333979" y="5171895"/>
            <a:ext cx="352097" cy="646331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AD05DD-DEA3-D2FB-2083-138AB98641A3}"/>
              </a:ext>
            </a:extLst>
          </p:cNvPr>
          <p:cNvSpPr txBox="1"/>
          <p:nvPr/>
        </p:nvSpPr>
        <p:spPr>
          <a:xfrm>
            <a:off x="667646" y="5171894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Airport Services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7758D39D-AAFB-70DB-9584-69F66BEC1BF7}"/>
              </a:ext>
            </a:extLst>
          </p:cNvPr>
          <p:cNvSpPr/>
          <p:nvPr/>
        </p:nvSpPr>
        <p:spPr>
          <a:xfrm>
            <a:off x="2283782" y="1955883"/>
            <a:ext cx="402294" cy="2946234"/>
          </a:xfrm>
          <a:prstGeom prst="lef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8B0C6770-7F46-1458-E7D0-82AA07AE2293}"/>
              </a:ext>
            </a:extLst>
          </p:cNvPr>
          <p:cNvSpPr/>
          <p:nvPr/>
        </p:nvSpPr>
        <p:spPr>
          <a:xfrm>
            <a:off x="2283782" y="462126"/>
            <a:ext cx="402294" cy="1223979"/>
          </a:xfrm>
          <a:prstGeom prst="leftBrac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6B99AC-70EE-E5A2-AA97-0D51BB48474C}"/>
              </a:ext>
            </a:extLst>
          </p:cNvPr>
          <p:cNvSpPr txBox="1"/>
          <p:nvPr/>
        </p:nvSpPr>
        <p:spPr>
          <a:xfrm>
            <a:off x="667646" y="611349"/>
            <a:ext cx="1684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Airline Backoffice Services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2953F4-1DD6-0B23-F93E-C81F3F9D1C95}"/>
              </a:ext>
            </a:extLst>
          </p:cNvPr>
          <p:cNvSpPr txBox="1"/>
          <p:nvPr/>
        </p:nvSpPr>
        <p:spPr>
          <a:xfrm>
            <a:off x="667645" y="3030121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On-board Services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DAF8B9D-2717-6887-540C-E2C166383DCB}"/>
              </a:ext>
            </a:extLst>
          </p:cNvPr>
          <p:cNvCxnSpPr>
            <a:cxnSpLocks/>
          </p:cNvCxnSpPr>
          <p:nvPr/>
        </p:nvCxnSpPr>
        <p:spPr>
          <a:xfrm>
            <a:off x="3503221" y="4650418"/>
            <a:ext cx="197130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7F023C2-F488-AC83-3343-DA56D6E8101F}"/>
              </a:ext>
            </a:extLst>
          </p:cNvPr>
          <p:cNvCxnSpPr>
            <a:cxnSpLocks/>
          </p:cNvCxnSpPr>
          <p:nvPr/>
        </p:nvCxnSpPr>
        <p:spPr>
          <a:xfrm>
            <a:off x="4999512" y="6310984"/>
            <a:ext cx="475013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21F10C7-C878-2052-0EC7-FEE67683C491}"/>
              </a:ext>
            </a:extLst>
          </p:cNvPr>
          <p:cNvSpPr txBox="1"/>
          <p:nvPr/>
        </p:nvSpPr>
        <p:spPr>
          <a:xfrm>
            <a:off x="5237018" y="0"/>
            <a:ext cx="1638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TITEL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764A936-E2FA-5007-31CF-CA456E7E1E18}"/>
              </a:ext>
            </a:extLst>
          </p:cNvPr>
          <p:cNvSpPr/>
          <p:nvPr/>
        </p:nvSpPr>
        <p:spPr>
          <a:xfrm>
            <a:off x="5605153" y="369332"/>
            <a:ext cx="5919201" cy="5830784"/>
          </a:xfrm>
          <a:prstGeom prst="rect">
            <a:avLst/>
          </a:prstGeom>
          <a:solidFill>
            <a:srgbClr val="B6D5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2390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C98F28-8501-BA12-EF1C-3C9C993BB560}"/>
              </a:ext>
            </a:extLst>
          </p:cNvPr>
          <p:cNvSpPr txBox="1"/>
          <p:nvPr/>
        </p:nvSpPr>
        <p:spPr>
          <a:xfrm>
            <a:off x="757784" y="1085242"/>
            <a:ext cx="8534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Rese</a:t>
            </a:r>
            <a:r>
              <a:rPr lang="en-GB" dirty="0" err="1"/>
              <a:t>ar</a:t>
            </a:r>
            <a:r>
              <a:rPr lang="en-CH" dirty="0"/>
              <a:t>ch Aim + motivation </a:t>
            </a:r>
          </a:p>
          <a:p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Are you looking to boost passenger satisfaction and increase profits for your airline? Look no further than your business class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passengers and potential business class passengers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With 70% of your total profit coming from these passengers, it's clear that they're crucial to your success. 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Given the potential decrease in air travel due to climate change, it becomes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vital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focus on customer satisfaction in order to stay ahead of the competition.</a:t>
            </a:r>
          </a:p>
          <a:p>
            <a:endParaRPr lang="en-CH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Our aim is to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identify which services should be </a:t>
            </a:r>
            <a:r>
              <a:rPr lang="en-CH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marketed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to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corporate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travelers flying economy class to convince them to upgrade to business class. By doing so, we can enhance passenger satisfaction and drive profits for your airline. 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Dataset: 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'US Airline passenger satisfaction’ 2015 </a:t>
            </a:r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83552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C98F28-8501-BA12-EF1C-3C9C993BB560}"/>
              </a:ext>
            </a:extLst>
          </p:cNvPr>
          <p:cNvSpPr txBox="1"/>
          <p:nvPr/>
        </p:nvSpPr>
        <p:spPr>
          <a:xfrm>
            <a:off x="426479" y="197346"/>
            <a:ext cx="85344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Methods:  Vorgang step by step </a:t>
            </a:r>
            <a:r>
              <a:rPr lang="en-CH" dirty="0">
                <a:sym typeface="Wingdings" pitchFamily="2" charset="2"/>
              </a:rPr>
              <a:t> picture of markdown file; NA’s</a:t>
            </a:r>
          </a:p>
          <a:p>
            <a:endParaRPr lang="en-CH" dirty="0">
              <a:sym typeface="Wingdings" pitchFamily="2" charset="2"/>
            </a:endParaRPr>
          </a:p>
          <a:p>
            <a:endParaRPr lang="en-CH" dirty="0">
              <a:sym typeface="Wingdings" pitchFamily="2" charset="2"/>
            </a:endParaRPr>
          </a:p>
          <a:p>
            <a:r>
              <a:rPr lang="en-CH" dirty="0">
                <a:sym typeface="Wingdings" pitchFamily="2" charset="2"/>
              </a:rPr>
              <a:t>1) Data Wrangling: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>
                <a:sym typeface="Wingdings" pitchFamily="2" charset="2"/>
              </a:rPr>
              <a:t>Created subset only with necessary variables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>
                <a:sym typeface="Wingdings" pitchFamily="2" charset="2"/>
              </a:rPr>
              <a:t>NA’s analysis: 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F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or each satisfaction variable: between mind. 0% ; max: 5.14% (mean: 0.8%)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Final plot only works with data from corporate travelers 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2) Generate first Insight: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Investigated the different mean satisfaction between corporate and personal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travellers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between Business and Eco class: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Corporate travelers were less satisfied in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economoy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class than personal travelers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Corporate travelers were more satisfied in business class than personal travelers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- Needs of corporate travelers are not fully met in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economoy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class &amp; they would be more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satifisied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upgrading to business class </a:t>
            </a:r>
          </a:p>
          <a:p>
            <a:pPr lvl="1"/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Tried a few plots to answer our research question: (following slides)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11541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034F81F1-F282-A23B-2FF9-3A1B8C786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1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73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A6EC55-0E69-30DA-7CC6-623CD77842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95" t="145" r="23385"/>
          <a:stretch/>
        </p:blipFill>
        <p:spPr>
          <a:xfrm>
            <a:off x="3015574" y="145915"/>
            <a:ext cx="6235430" cy="66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B9834A-7379-C6A5-30A4-C16478F7E77D}"/>
              </a:ext>
            </a:extLst>
          </p:cNvPr>
          <p:cNvSpPr txBox="1"/>
          <p:nvPr/>
        </p:nvSpPr>
        <p:spPr>
          <a:xfrm>
            <a:off x="2133600" y="692727"/>
            <a:ext cx="61514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Final Plot </a:t>
            </a:r>
          </a:p>
          <a:p>
            <a:endParaRPr lang="en-CH" dirty="0"/>
          </a:p>
          <a:p>
            <a:endParaRPr lang="en-CH" dirty="0"/>
          </a:p>
          <a:p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3) Computation of </a:t>
            </a:r>
            <a:r>
              <a:rPr lang="en-US" dirty="0" err="1">
                <a:latin typeface="Calibri" panose="020F0502020204030204" pitchFamily="34" charset="0"/>
                <a:sym typeface="Wingdings" pitchFamily="2" charset="2"/>
              </a:rPr>
              <a:t>porportions</a:t>
            </a:r>
            <a:r>
              <a:rPr lang="en-US" dirty="0">
                <a:latin typeface="Calibri" panose="020F0502020204030204" pitchFamily="34" charset="0"/>
                <a:sym typeface="Wingdings" pitchFamily="2" charset="2"/>
              </a:rPr>
              <a:t> and deltas </a:t>
            </a:r>
            <a:endParaRPr lang="en-CH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We evaluated 14 different services and calculated the percentage of passengers who were satisfied or very satisfied (rated 4 or 5 on a scale) in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this two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class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es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Then, we c</a:t>
            </a:r>
            <a:r>
              <a:rPr lang="en-CH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ompared</a:t>
            </a:r>
            <a:r>
              <a:rPr lang="en-CH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the proportions between economy and business class for each service to identify the largest differences.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H" dirty="0"/>
          </a:p>
          <a:p>
            <a:r>
              <a:rPr lang="en-CH" dirty="0"/>
              <a:t>Plot erklären wie er aufgebaut ist </a:t>
            </a:r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 resultate + implications &amp; Methode  </a:t>
            </a:r>
          </a:p>
        </p:txBody>
      </p:sp>
    </p:spTree>
    <p:extLst>
      <p:ext uri="{BB962C8B-B14F-4D97-AF65-F5344CB8AC3E}">
        <p14:creationId xmlns:p14="http://schemas.microsoft.com/office/powerpoint/2010/main" val="1611678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B9834A-7379-C6A5-30A4-C16478F7E77D}"/>
              </a:ext>
            </a:extLst>
          </p:cNvPr>
          <p:cNvSpPr txBox="1"/>
          <p:nvPr/>
        </p:nvSpPr>
        <p:spPr>
          <a:xfrm>
            <a:off x="2133600" y="692727"/>
            <a:ext cx="6151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Limitations 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r>
              <a:rPr lang="en-CH" dirty="0">
                <a:sym typeface="Wingdings" pitchFamily="2" charset="2"/>
              </a:rPr>
              <a:t>Data set precovid 2015: airtravel might have changed quite </a:t>
            </a:r>
            <a:r>
              <a:rPr lang="en-CH">
                <a:sym typeface="Wingdings" pitchFamily="2" charset="2"/>
              </a:rPr>
              <a:t>a bit  prepandemic data</a:t>
            </a:r>
            <a:endParaRPr lang="en-CH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Limitations? Not in the final presentation but in the 10min presentation</a:t>
            </a:r>
            <a:endParaRPr lang="en-CH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 haven’t considered all external and internal confounding variables (such as external: socioeconomic status, purchasing power; and internal: flight distance, what the different services entail)</a:t>
            </a:r>
            <a:endParaRPr lang="en-CH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Validity of the questionnaire cannot be assessed </a:t>
            </a:r>
            <a:endParaRPr lang="en-CH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pPr marL="285750" indent="-285750">
              <a:buFont typeface="Wingdings" pitchFamily="2" charset="2"/>
              <a:buChar char="à"/>
            </a:pPr>
            <a:endParaRPr lang="en-CH" dirty="0"/>
          </a:p>
          <a:p>
            <a:r>
              <a:rPr lang="en-CH" dirty="0"/>
              <a:t>Relektion</a:t>
            </a:r>
          </a:p>
          <a:p>
            <a:r>
              <a:rPr lang="en-CH" dirty="0"/>
              <a:t>- </a:t>
            </a:r>
            <a:r>
              <a:rPr lang="en-GB" dirty="0"/>
              <a:t>N</a:t>
            </a:r>
            <a:r>
              <a:rPr lang="en-CH" dirty="0"/>
              <a:t>icht immer inferenzstatistik betreiben (haben wir direkt gemacht) </a:t>
            </a:r>
          </a:p>
        </p:txBody>
      </p:sp>
    </p:spTree>
    <p:extLst>
      <p:ext uri="{BB962C8B-B14F-4D97-AF65-F5344CB8AC3E}">
        <p14:creationId xmlns:p14="http://schemas.microsoft.com/office/powerpoint/2010/main" val="3668802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406</TotalTime>
  <Words>447</Words>
  <Application>Microsoft Macintosh PowerPoint</Application>
  <PresentationFormat>Widescreen</PresentationFormat>
  <Paragraphs>60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Viviane Pinti</dc:creator>
  <cp:lastModifiedBy>Viviane Pinti</cp:lastModifiedBy>
  <cp:revision>15</cp:revision>
  <dcterms:created xsi:type="dcterms:W3CDTF">2023-05-01T17:52:53Z</dcterms:created>
  <dcterms:modified xsi:type="dcterms:W3CDTF">2023-05-22T08:53:06Z</dcterms:modified>
</cp:coreProperties>
</file>

<file path=docProps/thumbnail.jpeg>
</file>